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723" r:id="rId2"/>
    <p:sldMasterId id="2147483749" r:id="rId3"/>
  </p:sldMasterIdLst>
  <p:notesMasterIdLst>
    <p:notesMasterId r:id="rId37"/>
  </p:notesMasterIdLst>
  <p:sldIdLst>
    <p:sldId id="260" r:id="rId4"/>
    <p:sldId id="344" r:id="rId5"/>
    <p:sldId id="347" r:id="rId6"/>
    <p:sldId id="465" r:id="rId7"/>
    <p:sldId id="466" r:id="rId8"/>
    <p:sldId id="316" r:id="rId9"/>
    <p:sldId id="317" r:id="rId10"/>
    <p:sldId id="318" r:id="rId11"/>
    <p:sldId id="319" r:id="rId12"/>
    <p:sldId id="320" r:id="rId13"/>
    <p:sldId id="321" r:id="rId14"/>
    <p:sldId id="336" r:id="rId15"/>
    <p:sldId id="322" r:id="rId16"/>
    <p:sldId id="323" r:id="rId17"/>
    <p:sldId id="324" r:id="rId18"/>
    <p:sldId id="325" r:id="rId19"/>
    <p:sldId id="326" r:id="rId20"/>
    <p:sldId id="327" r:id="rId21"/>
    <p:sldId id="328" r:id="rId22"/>
    <p:sldId id="329" r:id="rId23"/>
    <p:sldId id="330" r:id="rId24"/>
    <p:sldId id="337" r:id="rId25"/>
    <p:sldId id="338" r:id="rId26"/>
    <p:sldId id="341" r:id="rId27"/>
    <p:sldId id="339" r:id="rId28"/>
    <p:sldId id="331" r:id="rId29"/>
    <p:sldId id="340" r:id="rId30"/>
    <p:sldId id="332" r:id="rId31"/>
    <p:sldId id="333" r:id="rId32"/>
    <p:sldId id="334" r:id="rId33"/>
    <p:sldId id="335" r:id="rId34"/>
    <p:sldId id="342" r:id="rId35"/>
    <p:sldId id="261" r:id="rId3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9172A"/>
    <a:srgbClr val="652632"/>
    <a:srgbClr val="EAEAEA"/>
    <a:srgbClr val="DDDDDD"/>
    <a:srgbClr val="C0C0C0"/>
    <a:srgbClr val="000000"/>
    <a:srgbClr val="540054"/>
    <a:srgbClr val="860086"/>
    <a:srgbClr val="990099"/>
    <a:srgbClr val="9933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Sin estilo ni cuadrícul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DA37D80-6434-44D0-A028-1B22A696006F}" styleName="Estilo claro 3 - Acento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86" d="100"/>
          <a:sy n="86" d="100"/>
        </p:scale>
        <p:origin x="514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87FC51-67E0-45E9-9C66-4B1D49C84B2B}" type="datetimeFigureOut">
              <a:rPr lang="es-CO" smtClean="0"/>
              <a:t>14/02/2020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C6CF66-95F6-408D-B050-A79DE1013E80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5588830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9E51F7-A888-472D-B416-6312F0764F25}" type="slidenum">
              <a:rPr kumimoji="0" lang="es-CO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s-CO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598113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9E51F7-A888-472D-B416-6312F0764F25}" type="slidenum">
              <a:rPr kumimoji="0" lang="es-CO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s-CO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54769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838200" y="6356353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4400">
              <a:defRPr/>
            </a:pPr>
            <a:fld id="{468595E9-9916-4F23-8CC4-DDF9068E8B2D}" type="datetimeFigureOut">
              <a:rPr lang="es-CO" smtClean="0">
                <a:solidFill>
                  <a:prstClr val="black"/>
                </a:solidFill>
              </a:rPr>
              <a:pPr defTabSz="914400">
                <a:defRPr/>
              </a:pPr>
              <a:t>14/02/2020</a:t>
            </a:fld>
            <a:endParaRPr lang="es-CO">
              <a:solidFill>
                <a:prstClr val="black"/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4038600" y="6356353"/>
            <a:ext cx="4114800" cy="365125"/>
          </a:xfrm>
          <a:prstGeom prst="rect">
            <a:avLst/>
          </a:prstGeom>
        </p:spPr>
        <p:txBody>
          <a:bodyPr/>
          <a:lstStyle/>
          <a:p>
            <a:pPr defTabSz="914400">
              <a:defRPr/>
            </a:pPr>
            <a:endParaRPr lang="es-CO">
              <a:solidFill>
                <a:prstClr val="black"/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8610600" y="6356353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4400">
              <a:defRPr/>
            </a:pPr>
            <a:fld id="{0F01C65C-272A-436A-A86C-87B4285939D6}" type="slidenum">
              <a:rPr lang="es-CO" smtClean="0">
                <a:solidFill>
                  <a:prstClr val="black"/>
                </a:solidFill>
              </a:rPr>
              <a:pPr defTabSz="914400">
                <a:defRPr/>
              </a:pPr>
              <a:t>‹Nº›</a:t>
            </a:fld>
            <a:endParaRPr lang="es-CO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69080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7B0F0-221C-4018-A30C-D5C9CB9EA657}" type="datetimeFigureOut">
              <a:rPr lang="es-ES" smtClean="0"/>
              <a:t>14/02/2020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82D2F-B254-444B-AB4D-B74E21055EB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403295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7B0F0-221C-4018-A30C-D5C9CB9EA657}" type="datetimeFigureOut">
              <a:rPr lang="es-ES" smtClean="0"/>
              <a:t>14/02/2020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82D2F-B254-444B-AB4D-B74E21055EB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642133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7B0F0-221C-4018-A30C-D5C9CB9EA657}" type="datetimeFigureOut">
              <a:rPr lang="es-ES" smtClean="0"/>
              <a:t>14/02/2020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82D2F-B254-444B-AB4D-B74E21055EB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409924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7B0F0-221C-4018-A30C-D5C9CB9EA657}" type="datetimeFigureOut">
              <a:rPr lang="es-ES" smtClean="0"/>
              <a:t>14/02/2020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82D2F-B254-444B-AB4D-B74E21055EB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06577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22363"/>
            <a:ext cx="103632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</p:spPr>
        <p:txBody>
          <a:bodyPr/>
          <a:lstStyle/>
          <a:p>
            <a:fld id="{77C78189-BA44-44ED-B6AF-C3AE29513D61}" type="datetime1">
              <a:rPr lang="es-ES" smtClean="0"/>
              <a:t>14/02/2020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</p:spPr>
        <p:txBody>
          <a:bodyPr/>
          <a:lstStyle/>
          <a:p>
            <a:fld id="{EBF82D2F-B254-444B-AB4D-B74E21055EB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730274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</p:spPr>
        <p:txBody>
          <a:bodyPr/>
          <a:lstStyle/>
          <a:p>
            <a:fld id="{751B387F-3BF6-42A0-ACE9-98893C9D3782}" type="datetime1">
              <a:rPr lang="es-ES" smtClean="0"/>
              <a:t>14/02/2020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</p:spPr>
        <p:txBody>
          <a:bodyPr/>
          <a:lstStyle/>
          <a:p>
            <a:fld id="{EBF82D2F-B254-444B-AB4D-B74E21055EB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1652648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2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7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</p:spPr>
        <p:txBody>
          <a:bodyPr/>
          <a:lstStyle/>
          <a:p>
            <a:fld id="{C35BDAD8-612B-4507-90C8-4D12D79419DB}" type="datetime1">
              <a:rPr lang="es-ES" smtClean="0"/>
              <a:t>14/02/2020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</p:spPr>
        <p:txBody>
          <a:bodyPr/>
          <a:lstStyle/>
          <a:p>
            <a:fld id="{EBF82D2F-B254-444B-AB4D-B74E21055EB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417323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</p:spPr>
        <p:txBody>
          <a:bodyPr/>
          <a:lstStyle/>
          <a:p>
            <a:fld id="{97DC6D19-A8E0-483D-BC5F-498A82D8CADB}" type="datetime1">
              <a:rPr lang="es-ES" smtClean="0"/>
              <a:t>14/02/2020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</p:spPr>
        <p:txBody>
          <a:bodyPr/>
          <a:lstStyle/>
          <a:p>
            <a:fld id="{EBF82D2F-B254-444B-AB4D-B74E21055EB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2673278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9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2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2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</p:spPr>
        <p:txBody>
          <a:bodyPr/>
          <a:lstStyle/>
          <a:p>
            <a:fld id="{97CA7405-2EDD-4EED-9EA2-9F61ECBC5988}" type="datetime1">
              <a:rPr lang="es-ES" smtClean="0"/>
              <a:t>14/02/2020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</p:spPr>
        <p:txBody>
          <a:bodyPr/>
          <a:lstStyle/>
          <a:p>
            <a:fld id="{EBF82D2F-B254-444B-AB4D-B74E21055EB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0541076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</p:spPr>
        <p:txBody>
          <a:bodyPr/>
          <a:lstStyle/>
          <a:p>
            <a:fld id="{5BE0D2EA-BF8F-4311-8996-003F9E645B72}" type="datetime1">
              <a:rPr lang="es-ES" smtClean="0"/>
              <a:t>14/02/2020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</p:spPr>
        <p:txBody>
          <a:bodyPr/>
          <a:lstStyle/>
          <a:p>
            <a:fld id="{EBF82D2F-B254-444B-AB4D-B74E21055EB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073089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838200" y="6356353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4400">
              <a:defRPr/>
            </a:pPr>
            <a:fld id="{468595E9-9916-4F23-8CC4-DDF9068E8B2D}" type="datetimeFigureOut">
              <a:rPr lang="es-CO" smtClean="0">
                <a:solidFill>
                  <a:prstClr val="black"/>
                </a:solidFill>
              </a:rPr>
              <a:pPr defTabSz="914400">
                <a:defRPr/>
              </a:pPr>
              <a:t>14/02/2020</a:t>
            </a:fld>
            <a:endParaRPr lang="es-CO">
              <a:solidFill>
                <a:prstClr val="black"/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4038600" y="6356353"/>
            <a:ext cx="4114800" cy="365125"/>
          </a:xfrm>
          <a:prstGeom prst="rect">
            <a:avLst/>
          </a:prstGeom>
        </p:spPr>
        <p:txBody>
          <a:bodyPr/>
          <a:lstStyle/>
          <a:p>
            <a:pPr defTabSz="914400">
              <a:defRPr/>
            </a:pPr>
            <a:endParaRPr lang="es-CO">
              <a:solidFill>
                <a:prstClr val="black"/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8610600" y="6356353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4400">
              <a:defRPr/>
            </a:pPr>
            <a:fld id="{0F01C65C-272A-436A-A86C-87B4285939D6}" type="slidenum">
              <a:rPr lang="es-CO" smtClean="0">
                <a:solidFill>
                  <a:prstClr val="black"/>
                </a:solidFill>
              </a:rPr>
              <a:pPr defTabSz="914400">
                <a:defRPr/>
              </a:pPr>
              <a:t>‹Nº›</a:t>
            </a:fld>
            <a:endParaRPr lang="es-CO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388519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</p:spPr>
        <p:txBody>
          <a:bodyPr/>
          <a:lstStyle/>
          <a:p>
            <a:fld id="{6B324ACE-91FB-4385-B688-B5095EA4ED0D}" type="datetime1">
              <a:rPr lang="es-ES" smtClean="0"/>
              <a:t>14/02/2020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</p:spPr>
        <p:txBody>
          <a:bodyPr/>
          <a:lstStyle/>
          <a:p>
            <a:fld id="{EBF82D2F-B254-444B-AB4D-B74E21055EB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0938215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9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</p:spPr>
        <p:txBody>
          <a:bodyPr/>
          <a:lstStyle/>
          <a:p>
            <a:fld id="{C25144B9-DB88-4658-A850-44F81AA82C0E}" type="datetime1">
              <a:rPr lang="es-ES" smtClean="0"/>
              <a:t>14/02/2020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</p:spPr>
        <p:txBody>
          <a:bodyPr/>
          <a:lstStyle/>
          <a:p>
            <a:fld id="{EBF82D2F-B254-444B-AB4D-B74E21055EB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0941759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9"/>
            <a:ext cx="6172200" cy="487362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</p:spPr>
        <p:txBody>
          <a:bodyPr/>
          <a:lstStyle/>
          <a:p>
            <a:fld id="{323B1224-ACA8-4ED5-8FF2-9209A174A472}" type="datetime1">
              <a:rPr lang="es-ES" smtClean="0"/>
              <a:t>14/02/2020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</p:spPr>
        <p:txBody>
          <a:bodyPr/>
          <a:lstStyle/>
          <a:p>
            <a:fld id="{EBF82D2F-B254-444B-AB4D-B74E21055EB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9461920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</p:spPr>
        <p:txBody>
          <a:bodyPr/>
          <a:lstStyle/>
          <a:p>
            <a:fld id="{0759D935-470E-4CCB-B8F7-A73DEC273A7E}" type="datetime1">
              <a:rPr lang="es-ES" smtClean="0"/>
              <a:t>14/02/2020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</p:spPr>
        <p:txBody>
          <a:bodyPr/>
          <a:lstStyle/>
          <a:p>
            <a:fld id="{EBF82D2F-B254-444B-AB4D-B74E21055EB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5875444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2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2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</p:spPr>
        <p:txBody>
          <a:bodyPr/>
          <a:lstStyle/>
          <a:p>
            <a:fld id="{EC1801E1-4B5E-49C6-9BD8-CABD73E47874}" type="datetime1">
              <a:rPr lang="es-ES" smtClean="0"/>
              <a:t>14/02/2020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</p:spPr>
        <p:txBody>
          <a:bodyPr/>
          <a:lstStyle/>
          <a:p>
            <a:fld id="{EBF82D2F-B254-444B-AB4D-B74E21055EB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036546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7B0F0-221C-4018-A30C-D5C9CB9EA657}" type="datetimeFigureOut">
              <a:rPr lang="es-ES" smtClean="0"/>
              <a:t>14/02/2020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82D2F-B254-444B-AB4D-B74E21055EB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646007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7B0F0-221C-4018-A30C-D5C9CB9EA657}" type="datetimeFigureOut">
              <a:rPr lang="es-ES" smtClean="0"/>
              <a:t>14/02/2020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82D2F-B254-444B-AB4D-B74E21055EB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872633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7B0F0-221C-4018-A30C-D5C9CB9EA657}" type="datetimeFigureOut">
              <a:rPr lang="es-ES" smtClean="0"/>
              <a:t>14/02/2020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82D2F-B254-444B-AB4D-B74E21055EB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073542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7B0F0-221C-4018-A30C-D5C9CB9EA657}" type="datetimeFigureOut">
              <a:rPr lang="es-ES" smtClean="0"/>
              <a:t>14/02/2020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82D2F-B254-444B-AB4D-B74E21055EB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071744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7B0F0-221C-4018-A30C-D5C9CB9EA657}" type="datetimeFigureOut">
              <a:rPr lang="es-ES" smtClean="0"/>
              <a:t>14/02/2020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82D2F-B254-444B-AB4D-B74E21055EB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213791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7B0F0-221C-4018-A30C-D5C9CB9EA657}" type="datetimeFigureOut">
              <a:rPr lang="es-ES" smtClean="0"/>
              <a:t>14/02/2020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82D2F-B254-444B-AB4D-B74E21055EB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566398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7B0F0-221C-4018-A30C-D5C9CB9EA657}" type="datetimeFigureOut">
              <a:rPr lang="es-ES" smtClean="0"/>
              <a:t>14/02/2020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82D2F-B254-444B-AB4D-B74E21055EB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747832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image" Target="../media/image2.emf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image" Target="../media/image3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image" Target="../media/image2.emf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6917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454661" y="900203"/>
            <a:ext cx="9107742" cy="5096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2675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7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2/14/2020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6F8C4F42-D530-4210-84E5-DE26BE697DEA}"/>
              </a:ext>
            </a:extLst>
          </p:cNvPr>
          <p:cNvSpPr/>
          <p:nvPr userDrawn="1"/>
        </p:nvSpPr>
        <p:spPr>
          <a:xfrm>
            <a:off x="0" y="5570290"/>
            <a:ext cx="12192000" cy="1287710"/>
          </a:xfrm>
          <a:prstGeom prst="rect">
            <a:avLst/>
          </a:prstGeom>
          <a:solidFill>
            <a:srgbClr val="6526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80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E61D057C-E6BD-4737-BF79-FB6321666442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930588" y="6048462"/>
            <a:ext cx="1759789" cy="440838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9415B5EA-804D-49A2-97AF-4F9D293EF5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170" b="24395"/>
          <a:stretch/>
        </p:blipFill>
        <p:spPr>
          <a:xfrm>
            <a:off x="6288942" y="5687736"/>
            <a:ext cx="5844044" cy="1048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924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6F8C4F42-D530-4210-84E5-DE26BE697DEA}"/>
              </a:ext>
            </a:extLst>
          </p:cNvPr>
          <p:cNvSpPr/>
          <p:nvPr userDrawn="1"/>
        </p:nvSpPr>
        <p:spPr>
          <a:xfrm>
            <a:off x="0" y="5570290"/>
            <a:ext cx="12192000" cy="1287710"/>
          </a:xfrm>
          <a:prstGeom prst="rect">
            <a:avLst/>
          </a:prstGeom>
          <a:solidFill>
            <a:srgbClr val="6526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80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E61D057C-E6BD-4737-BF79-FB6321666442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930588" y="6048462"/>
            <a:ext cx="1759789" cy="440838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9415B5EA-804D-49A2-97AF-4F9D293EF5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170" b="24395"/>
          <a:stretch/>
        </p:blipFill>
        <p:spPr>
          <a:xfrm>
            <a:off x="6288942" y="5687736"/>
            <a:ext cx="5844044" cy="1048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3670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0" r:id="rId1"/>
    <p:sldLayoutId id="2147483751" r:id="rId2"/>
    <p:sldLayoutId id="2147483752" r:id="rId3"/>
    <p:sldLayoutId id="2147483753" r:id="rId4"/>
    <p:sldLayoutId id="2147483754" r:id="rId5"/>
    <p:sldLayoutId id="2147483755" r:id="rId6"/>
    <p:sldLayoutId id="2147483756" r:id="rId7"/>
    <p:sldLayoutId id="2147483757" r:id="rId8"/>
    <p:sldLayoutId id="2147483758" r:id="rId9"/>
    <p:sldLayoutId id="2147483759" r:id="rId10"/>
    <p:sldLayoutId id="2147483760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18.jpeg"/><Relationship Id="rId7" Type="http://schemas.openxmlformats.org/officeDocument/2006/relationships/image" Target="../media/image22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image" Target="../media/image19.jpeg"/><Relationship Id="rId9" Type="http://schemas.openxmlformats.org/officeDocument/2006/relationships/image" Target="../media/image24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srobles@unal.edu.co" TargetMode="External"/><Relationship Id="rId2" Type="http://schemas.openxmlformats.org/officeDocument/2006/relationships/hyperlink" Target="mailto:jwbranch@unal.edu.co" TargetMode="Externa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gif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list=PLJjOveEiVE4BK9Vnnl99H2IlYGhmokn1V&amp;v=CbYaNcEvV7c&amp;feature=emb_title&amp;ab_channel=LigdiGonzalez" TargetMode="External"/><Relationship Id="rId2" Type="http://schemas.openxmlformats.org/officeDocument/2006/relationships/hyperlink" Target="https://www.youtube.com/watch?v=_BasmAAub7w&amp;feature=emb_title&amp;ab_channel=SYKESGlobal" TargetMode="External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mailto:srobles@unal.edu.co" TargetMode="External"/><Relationship Id="rId2" Type="http://schemas.openxmlformats.org/officeDocument/2006/relationships/hyperlink" Target="mailto:jwbranch@unal.edu.co" TargetMode="Externa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2617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C85E1190-437C-40B0-9194-FC7A8559EFF4}"/>
              </a:ext>
            </a:extLst>
          </p:cNvPr>
          <p:cNvSpPr txBox="1"/>
          <p:nvPr/>
        </p:nvSpPr>
        <p:spPr>
          <a:xfrm>
            <a:off x="639192" y="497150"/>
            <a:ext cx="109017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4400" b="1" dirty="0">
                <a:latin typeface="+mj-lt"/>
              </a:rPr>
              <a:t>Adquisición de Datos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A88E3306-76EF-49AB-B58D-1786C7D729A1}"/>
              </a:ext>
            </a:extLst>
          </p:cNvPr>
          <p:cNvSpPr txBox="1"/>
          <p:nvPr/>
        </p:nvSpPr>
        <p:spPr>
          <a:xfrm>
            <a:off x="1327719" y="1477543"/>
            <a:ext cx="91262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dirty="0"/>
              <a:t>Con ayuda de estos datos podemos predecir comportamientos y patrones. Esto con el fin de generar información vital para la toma de decisiones.</a:t>
            </a:r>
          </a:p>
        </p:txBody>
      </p:sp>
      <p:pic>
        <p:nvPicPr>
          <p:cNvPr id="5122" name="Picture 2" descr="Resultado de imagen para ai black box">
            <a:extLst>
              <a:ext uri="{FF2B5EF4-FFF2-40B4-BE49-F238E27FC236}">
                <a16:creationId xmlns:a16="http://schemas.microsoft.com/office/drawing/2014/main" id="{857CD602-0D1C-4E16-9CDC-4BCA69B99E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0367" y="2334826"/>
            <a:ext cx="7380951" cy="3126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93256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C85E1190-437C-40B0-9194-FC7A8559EFF4}"/>
              </a:ext>
            </a:extLst>
          </p:cNvPr>
          <p:cNvSpPr txBox="1"/>
          <p:nvPr/>
        </p:nvSpPr>
        <p:spPr>
          <a:xfrm>
            <a:off x="639192" y="497150"/>
            <a:ext cx="109017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4400" b="1" dirty="0">
                <a:latin typeface="+mj-lt"/>
              </a:rPr>
              <a:t>Datos – Texto (Estructurado)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A88E3306-76EF-49AB-B58D-1786C7D729A1}"/>
              </a:ext>
            </a:extLst>
          </p:cNvPr>
          <p:cNvSpPr txBox="1"/>
          <p:nvPr/>
        </p:nvSpPr>
        <p:spPr>
          <a:xfrm>
            <a:off x="7031116" y="1266591"/>
            <a:ext cx="508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fontAlgn="base"/>
            <a:r>
              <a:rPr lang="en-US" dirty="0"/>
              <a:t>New York City Airbnb Open Data - Kaggle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EBC453B-28AA-49DF-9912-7C54E64909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7109"/>
          <a:stretch/>
        </p:blipFill>
        <p:spPr>
          <a:xfrm>
            <a:off x="-5919" y="1761301"/>
            <a:ext cx="12192000" cy="5096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4757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C85E1190-437C-40B0-9194-FC7A8559EFF4}"/>
              </a:ext>
            </a:extLst>
          </p:cNvPr>
          <p:cNvSpPr txBox="1"/>
          <p:nvPr/>
        </p:nvSpPr>
        <p:spPr>
          <a:xfrm>
            <a:off x="639192" y="497150"/>
            <a:ext cx="109017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4400" b="1" dirty="0">
                <a:latin typeface="+mj-lt"/>
              </a:rPr>
              <a:t>Datos – Texto (No estructurado)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A88E3306-76EF-49AB-B58D-1786C7D729A1}"/>
              </a:ext>
            </a:extLst>
          </p:cNvPr>
          <p:cNvSpPr txBox="1"/>
          <p:nvPr/>
        </p:nvSpPr>
        <p:spPr>
          <a:xfrm>
            <a:off x="6689602" y="2127725"/>
            <a:ext cx="508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fontAlgn="base"/>
            <a:r>
              <a:rPr lang="es-CO" dirty="0"/>
              <a:t>Text </a:t>
            </a:r>
            <a:r>
              <a:rPr lang="es-CO" dirty="0" err="1"/>
              <a:t>Similarity</a:t>
            </a:r>
            <a:r>
              <a:rPr lang="es-CO" dirty="0"/>
              <a:t> </a:t>
            </a:r>
            <a:r>
              <a:rPr lang="en-US" dirty="0"/>
              <a:t>- Kaggle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5806BB3-F319-4AA2-95DC-6FC80C69E4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656" y="2573784"/>
            <a:ext cx="11372850" cy="2438400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5A3DDF24-9EDF-4EFE-A091-DD56E78E7CD3}"/>
              </a:ext>
            </a:extLst>
          </p:cNvPr>
          <p:cNvSpPr txBox="1"/>
          <p:nvPr/>
        </p:nvSpPr>
        <p:spPr>
          <a:xfrm>
            <a:off x="701336" y="1491449"/>
            <a:ext cx="49537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Cortas frases de textos con el fin de encontrar la similitud de diferentes documentos.</a:t>
            </a:r>
          </a:p>
        </p:txBody>
      </p:sp>
    </p:spTree>
    <p:extLst>
      <p:ext uri="{BB962C8B-B14F-4D97-AF65-F5344CB8AC3E}">
        <p14:creationId xmlns:p14="http://schemas.microsoft.com/office/powerpoint/2010/main" val="12298038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C85E1190-437C-40B0-9194-FC7A8559EFF4}"/>
              </a:ext>
            </a:extLst>
          </p:cNvPr>
          <p:cNvSpPr txBox="1"/>
          <p:nvPr/>
        </p:nvSpPr>
        <p:spPr>
          <a:xfrm>
            <a:off x="639192" y="497150"/>
            <a:ext cx="109017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4400" b="1" dirty="0">
                <a:latin typeface="+mj-lt"/>
              </a:rPr>
              <a:t>Datos - Audio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3645F75-1F45-43B0-AEED-E96B8EFF29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2415" y="97654"/>
            <a:ext cx="6928261" cy="6662691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376B7DD3-EC85-4466-A6CC-7BBDCCFC96F5}"/>
              </a:ext>
            </a:extLst>
          </p:cNvPr>
          <p:cNvSpPr txBox="1"/>
          <p:nvPr/>
        </p:nvSpPr>
        <p:spPr>
          <a:xfrm>
            <a:off x="308277" y="1355369"/>
            <a:ext cx="44156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dirty="0"/>
              <a:t>Un conjunto de datos de audios de gatos y perros con el fin de clasificar a que animal pertenece cada sonido.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A88E3306-76EF-49AB-B58D-1786C7D729A1}"/>
              </a:ext>
            </a:extLst>
          </p:cNvPr>
          <p:cNvSpPr txBox="1"/>
          <p:nvPr/>
        </p:nvSpPr>
        <p:spPr>
          <a:xfrm>
            <a:off x="8997881" y="5891858"/>
            <a:ext cx="3062795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dirty="0"/>
              <a:t>Audio Cats and Dogs - Kaggle</a:t>
            </a:r>
          </a:p>
          <a:p>
            <a:pPr fontAlgn="base"/>
            <a:r>
              <a:rPr lang="en-US" sz="1600" dirty="0"/>
              <a:t>Classify raw sound events</a:t>
            </a:r>
          </a:p>
        </p:txBody>
      </p:sp>
      <p:pic>
        <p:nvPicPr>
          <p:cNvPr id="6146" name="Picture 2" descr="Imagen relacionada">
            <a:extLst>
              <a:ext uri="{FF2B5EF4-FFF2-40B4-BE49-F238E27FC236}">
                <a16:creationId xmlns:a16="http://schemas.microsoft.com/office/drawing/2014/main" id="{364F6178-C029-4095-AA89-3DD68FF053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277" y="2439435"/>
            <a:ext cx="4619902" cy="3063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55603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C85E1190-437C-40B0-9194-FC7A8559EFF4}"/>
              </a:ext>
            </a:extLst>
          </p:cNvPr>
          <p:cNvSpPr txBox="1"/>
          <p:nvPr/>
        </p:nvSpPr>
        <p:spPr>
          <a:xfrm>
            <a:off x="639192" y="497150"/>
            <a:ext cx="109017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4400" b="1" dirty="0">
                <a:latin typeface="+mj-lt"/>
              </a:rPr>
              <a:t>Datos - Video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663E26D-3A42-464C-A150-CC910B0FDA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160" y="2870863"/>
            <a:ext cx="11487150" cy="2447925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A88E3306-76EF-49AB-B58D-1786C7D729A1}"/>
              </a:ext>
            </a:extLst>
          </p:cNvPr>
          <p:cNvSpPr txBox="1"/>
          <p:nvPr/>
        </p:nvSpPr>
        <p:spPr>
          <a:xfrm>
            <a:off x="7670307" y="2501531"/>
            <a:ext cx="4172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fontAlgn="base"/>
            <a:r>
              <a:rPr lang="en-US" dirty="0"/>
              <a:t>Trending YouTube Video Statistics - Kaggle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76129C21-8561-4EF5-BFA2-AB23EB1FCA40}"/>
              </a:ext>
            </a:extLst>
          </p:cNvPr>
          <p:cNvSpPr txBox="1"/>
          <p:nvPr/>
        </p:nvSpPr>
        <p:spPr>
          <a:xfrm>
            <a:off x="639192" y="1478479"/>
            <a:ext cx="93595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dirty="0"/>
              <a:t>Un conjunto de datos de videos provenientes de la plataforma de Google YouTube con el fin de hacer seguimiento a la tendencia de videos dentro de la plataforma.</a:t>
            </a:r>
          </a:p>
        </p:txBody>
      </p:sp>
    </p:spTree>
    <p:extLst>
      <p:ext uri="{BB962C8B-B14F-4D97-AF65-F5344CB8AC3E}">
        <p14:creationId xmlns:p14="http://schemas.microsoft.com/office/powerpoint/2010/main" val="7336621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C85E1190-437C-40B0-9194-FC7A8559EFF4}"/>
              </a:ext>
            </a:extLst>
          </p:cNvPr>
          <p:cNvSpPr txBox="1"/>
          <p:nvPr/>
        </p:nvSpPr>
        <p:spPr>
          <a:xfrm>
            <a:off x="639192" y="497150"/>
            <a:ext cx="109017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4400" b="1" dirty="0">
                <a:latin typeface="+mj-lt"/>
              </a:rPr>
              <a:t>Datos - Imagen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A88E3306-76EF-49AB-B58D-1786C7D729A1}"/>
              </a:ext>
            </a:extLst>
          </p:cNvPr>
          <p:cNvSpPr txBox="1"/>
          <p:nvPr/>
        </p:nvSpPr>
        <p:spPr>
          <a:xfrm>
            <a:off x="7510509" y="649965"/>
            <a:ext cx="4172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fontAlgn="base"/>
            <a:r>
              <a:rPr lang="en-US" dirty="0"/>
              <a:t>Natural Images - Kaggle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76129C21-8561-4EF5-BFA2-AB23EB1FCA40}"/>
              </a:ext>
            </a:extLst>
          </p:cNvPr>
          <p:cNvSpPr txBox="1"/>
          <p:nvPr/>
        </p:nvSpPr>
        <p:spPr>
          <a:xfrm>
            <a:off x="639192" y="1478479"/>
            <a:ext cx="9359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dirty="0"/>
              <a:t>Clasificación de 8 diferentes clases de un conjunto de imágenes “naturales”.</a:t>
            </a:r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443F3656-FA80-4F3E-9EC8-6171CAE91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918" y="2249129"/>
            <a:ext cx="2886075" cy="962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>
            <a:extLst>
              <a:ext uri="{FF2B5EF4-FFF2-40B4-BE49-F238E27FC236}">
                <a16:creationId xmlns:a16="http://schemas.microsoft.com/office/drawing/2014/main" id="{B555C9C2-546A-4EE5-99E2-84F9A46346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4175" y="2217902"/>
            <a:ext cx="1525455" cy="1525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>
            <a:extLst>
              <a:ext uri="{FF2B5EF4-FFF2-40B4-BE49-F238E27FC236}">
                <a16:creationId xmlns:a16="http://schemas.microsoft.com/office/drawing/2014/main" id="{1B3A2D65-8FC5-48DC-B9C6-629AE2FD04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8742" y="3877370"/>
            <a:ext cx="1933575" cy="1391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>
            <a:extLst>
              <a:ext uri="{FF2B5EF4-FFF2-40B4-BE49-F238E27FC236}">
                <a16:creationId xmlns:a16="http://schemas.microsoft.com/office/drawing/2014/main" id="{72CA9B20-DAA6-415F-B775-985E717BC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9812" y="2361266"/>
            <a:ext cx="1719283" cy="2885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4" name="Picture 12">
            <a:extLst>
              <a:ext uri="{FF2B5EF4-FFF2-40B4-BE49-F238E27FC236}">
                <a16:creationId xmlns:a16="http://schemas.microsoft.com/office/drawing/2014/main" id="{7FBE5FE6-5302-4B64-90DF-0FF0D0E795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916" y="3463592"/>
            <a:ext cx="2937077" cy="1798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6" name="Picture 14">
            <a:extLst>
              <a:ext uri="{FF2B5EF4-FFF2-40B4-BE49-F238E27FC236}">
                <a16:creationId xmlns:a16="http://schemas.microsoft.com/office/drawing/2014/main" id="{EBAA3B18-CA33-4783-9062-1E42784CB8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6470" y="3479128"/>
            <a:ext cx="1325647" cy="1325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8" name="Picture 16">
            <a:extLst>
              <a:ext uri="{FF2B5EF4-FFF2-40B4-BE49-F238E27FC236}">
                <a16:creationId xmlns:a16="http://schemas.microsoft.com/office/drawing/2014/main" id="{58E1F669-73F4-44FE-B289-5025BB01A1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4402" y="1658748"/>
            <a:ext cx="2156569" cy="1405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10" name="Picture 18">
            <a:extLst>
              <a:ext uri="{FF2B5EF4-FFF2-40B4-BE49-F238E27FC236}">
                <a16:creationId xmlns:a16="http://schemas.microsoft.com/office/drawing/2014/main" id="{7BCBF1FE-0908-437E-90E6-C35E8ED5D0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0971" y="3281525"/>
            <a:ext cx="1917727" cy="1917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01247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C85E1190-437C-40B0-9194-FC7A8559EFF4}"/>
              </a:ext>
            </a:extLst>
          </p:cNvPr>
          <p:cNvSpPr txBox="1"/>
          <p:nvPr/>
        </p:nvSpPr>
        <p:spPr>
          <a:xfrm>
            <a:off x="639192" y="497150"/>
            <a:ext cx="109017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4400" b="1" dirty="0">
                <a:latin typeface="+mj-lt"/>
              </a:rPr>
              <a:t>Preprocesamiento de Datos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A88E3306-76EF-49AB-B58D-1786C7D729A1}"/>
              </a:ext>
            </a:extLst>
          </p:cNvPr>
          <p:cNvSpPr txBox="1"/>
          <p:nvPr/>
        </p:nvSpPr>
        <p:spPr>
          <a:xfrm>
            <a:off x="639192" y="1664257"/>
            <a:ext cx="55929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dirty="0"/>
              <a:t>Los datos a utilizar deben pasar por un proceso de preprocesamiento. Esto para seguir un estándar en los datos y lograr un mayor desempeño y exactitud a la hora de resolver el problema.</a:t>
            </a:r>
          </a:p>
        </p:txBody>
      </p:sp>
      <p:pic>
        <p:nvPicPr>
          <p:cNvPr id="10242" name="Picture 2" descr="Resultado de imagen para preprocessing data">
            <a:extLst>
              <a:ext uri="{FF2B5EF4-FFF2-40B4-BE49-F238E27FC236}">
                <a16:creationId xmlns:a16="http://schemas.microsoft.com/office/drawing/2014/main" id="{5934C64D-3C7C-47BE-B374-019956A802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98" r="30734"/>
          <a:stretch/>
        </p:blipFill>
        <p:spPr bwMode="auto">
          <a:xfrm>
            <a:off x="6968972" y="881870"/>
            <a:ext cx="4172504" cy="4417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B8C6F0DF-4F07-4ECC-9311-19C90AE5A4BB}"/>
              </a:ext>
            </a:extLst>
          </p:cNvPr>
          <p:cNvSpPr txBox="1"/>
          <p:nvPr/>
        </p:nvSpPr>
        <p:spPr>
          <a:xfrm>
            <a:off x="639192" y="3429000"/>
            <a:ext cx="55929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dirty="0"/>
              <a:t>Si los datos no pasan por este proceso, los resultados en las futuras etapas no podrán alcanzar los valores reales de precisión posibles.</a:t>
            </a:r>
          </a:p>
        </p:txBody>
      </p:sp>
    </p:spTree>
    <p:extLst>
      <p:ext uri="{BB962C8B-B14F-4D97-AF65-F5344CB8AC3E}">
        <p14:creationId xmlns:p14="http://schemas.microsoft.com/office/powerpoint/2010/main" val="4117534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C85E1190-437C-40B0-9194-FC7A8559EFF4}"/>
              </a:ext>
            </a:extLst>
          </p:cNvPr>
          <p:cNvSpPr txBox="1"/>
          <p:nvPr/>
        </p:nvSpPr>
        <p:spPr>
          <a:xfrm>
            <a:off x="639192" y="497150"/>
            <a:ext cx="109017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4400" b="1" dirty="0">
                <a:latin typeface="+mj-lt"/>
              </a:rPr>
              <a:t>Preprocesamiento de Datos - Texto</a:t>
            </a: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6DEE97D9-F989-4766-BCF2-D0E65CA423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93" r="18565"/>
          <a:stretch/>
        </p:blipFill>
        <p:spPr bwMode="auto">
          <a:xfrm>
            <a:off x="2024109" y="1266591"/>
            <a:ext cx="7865616" cy="4229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55276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C85E1190-437C-40B0-9194-FC7A8559EFF4}"/>
              </a:ext>
            </a:extLst>
          </p:cNvPr>
          <p:cNvSpPr txBox="1"/>
          <p:nvPr/>
        </p:nvSpPr>
        <p:spPr>
          <a:xfrm>
            <a:off x="639192" y="497150"/>
            <a:ext cx="109017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4400" b="1" dirty="0">
                <a:latin typeface="+mj-lt"/>
              </a:rPr>
              <a:t>Preprocesamiento de Datos - Audio</a:t>
            </a:r>
          </a:p>
        </p:txBody>
      </p:sp>
      <p:pic>
        <p:nvPicPr>
          <p:cNvPr id="12290" name="Picture 2" descr="Imagen relacionada">
            <a:extLst>
              <a:ext uri="{FF2B5EF4-FFF2-40B4-BE49-F238E27FC236}">
                <a16:creationId xmlns:a16="http://schemas.microsoft.com/office/drawing/2014/main" id="{9CA9C870-BE68-4F3B-A4C0-5C676B65DC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4321" y="1183225"/>
            <a:ext cx="6401817" cy="4365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52426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C85E1190-437C-40B0-9194-FC7A8559EFF4}"/>
              </a:ext>
            </a:extLst>
          </p:cNvPr>
          <p:cNvSpPr txBox="1"/>
          <p:nvPr/>
        </p:nvSpPr>
        <p:spPr>
          <a:xfrm>
            <a:off x="639192" y="497150"/>
            <a:ext cx="109017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4400" b="1" dirty="0">
                <a:latin typeface="+mj-lt"/>
              </a:rPr>
              <a:t>Preprocesamiento de Datos - Video</a:t>
            </a:r>
          </a:p>
        </p:txBody>
      </p:sp>
      <p:pic>
        <p:nvPicPr>
          <p:cNvPr id="13316" name="Picture 4" descr="Resultado de imagen para video preprocessing">
            <a:extLst>
              <a:ext uri="{FF2B5EF4-FFF2-40B4-BE49-F238E27FC236}">
                <a16:creationId xmlns:a16="http://schemas.microsoft.com/office/drawing/2014/main" id="{C41BB398-EB87-49A6-90ED-5428E832CA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913"/>
          <a:stretch/>
        </p:blipFill>
        <p:spPr bwMode="auto">
          <a:xfrm>
            <a:off x="2876365" y="1266591"/>
            <a:ext cx="6078939" cy="4175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4991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B6FF1-CB2D-4047-9D4C-085FFF47C0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56755"/>
            <a:ext cx="9144000" cy="1516743"/>
          </a:xfrm>
        </p:spPr>
        <p:txBody>
          <a:bodyPr/>
          <a:lstStyle/>
          <a:p>
            <a:r>
              <a:rPr lang="en-US" sz="3200" b="1" dirty="0">
                <a:latin typeface="Ancizar Sans Black"/>
                <a:ea typeface="+mn-ea"/>
                <a:cs typeface="+mn-cs"/>
              </a:rPr>
              <a:t>CLASIFICACIÓN Y RECONOCIMIENTO DE PATRONES</a:t>
            </a:r>
            <a:br>
              <a:rPr lang="en-US" sz="3200" b="1" dirty="0">
                <a:latin typeface="Ancizar Sans Black"/>
                <a:ea typeface="+mn-ea"/>
                <a:cs typeface="+mn-cs"/>
              </a:rPr>
            </a:br>
            <a:endParaRPr lang="es-CO" sz="3200" b="1" dirty="0">
              <a:latin typeface="Ancizar Sans Black"/>
              <a:ea typeface="+mn-ea"/>
              <a:cs typeface="+mn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FA7DD0-B432-4DE0-9438-29AB4FCC0C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12163" y="1765046"/>
            <a:ext cx="9144000" cy="1110916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es-ES" sz="4000" b="1" dirty="0">
                <a:latin typeface="Ancizar Sans Black"/>
              </a:rPr>
              <a:t>JOHN W. BRANCH</a:t>
            </a:r>
            <a:endParaRPr lang="es-ES" sz="4000" dirty="0">
              <a:latin typeface="Ancizar Sans Black"/>
            </a:endParaRPr>
          </a:p>
          <a:p>
            <a:pPr>
              <a:spcBef>
                <a:spcPts val="600"/>
              </a:spcBef>
            </a:pPr>
            <a:r>
              <a:rPr lang="es-ES" b="1" dirty="0">
                <a:latin typeface="Ancizar Sans Black"/>
              </a:rPr>
              <a:t>Profesor Titular </a:t>
            </a:r>
          </a:p>
          <a:p>
            <a:pPr>
              <a:spcBef>
                <a:spcPts val="600"/>
              </a:spcBef>
            </a:pPr>
            <a:r>
              <a:rPr lang="es-ES" sz="2000" b="1" dirty="0">
                <a:latin typeface="Ancizar Sans Black"/>
              </a:rPr>
              <a:t>Departamento de Ciencias de la Computación y de la Decisión</a:t>
            </a:r>
          </a:p>
          <a:p>
            <a:pPr>
              <a:spcBef>
                <a:spcPts val="600"/>
              </a:spcBef>
            </a:pPr>
            <a:r>
              <a:rPr lang="es-ES" sz="2000" b="1" dirty="0">
                <a:latin typeface="Ancizar Sans Black"/>
              </a:rPr>
              <a:t>Director del Grupo de I+D en Inteligencia Artificial – GIDIA</a:t>
            </a:r>
          </a:p>
          <a:p>
            <a:pPr>
              <a:spcBef>
                <a:spcPts val="600"/>
              </a:spcBef>
            </a:pPr>
            <a:r>
              <a:rPr lang="es-ES" sz="2000" b="1" dirty="0">
                <a:latin typeface="Ancizar Sans Black"/>
                <a:hlinkClick r:id="rId2"/>
              </a:rPr>
              <a:t>jwbranch@unal.edu.co</a:t>
            </a:r>
            <a:endParaRPr lang="es-ES" sz="2000" b="1" dirty="0">
              <a:latin typeface="Ancizar Sans Black"/>
            </a:endParaRPr>
          </a:p>
          <a:p>
            <a:pPr>
              <a:spcBef>
                <a:spcPts val="600"/>
              </a:spcBef>
            </a:pPr>
            <a:endParaRPr lang="es-ES" sz="2000" b="1" dirty="0">
              <a:latin typeface="Ancizar Sans Black"/>
            </a:endParaRP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82D2F-B254-444B-AB4D-B74E21055EB1}" type="slidenum">
              <a:rPr lang="es-ES">
                <a:solidFill>
                  <a:prstClr val="black"/>
                </a:solidFill>
                <a:latin typeface="Calibri" panose="020F0502020204030204"/>
              </a:rPr>
              <a:pPr/>
              <a:t>2</a:t>
            </a:fld>
            <a:endParaRPr lang="es-E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C629DD71-C567-4A5C-BEBF-159F6FFE8930}"/>
              </a:ext>
            </a:extLst>
          </p:cNvPr>
          <p:cNvSpPr/>
          <p:nvPr/>
        </p:nvSpPr>
        <p:spPr>
          <a:xfrm>
            <a:off x="3048000" y="4344273"/>
            <a:ext cx="6096000" cy="1311513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s-MX" sz="3200" b="1" dirty="0">
                <a:latin typeface="Ancizar Sans Black"/>
              </a:rPr>
              <a:t>SERGIO ROBLES</a:t>
            </a:r>
          </a:p>
          <a:p>
            <a:pPr algn="ctr"/>
            <a:r>
              <a:rPr lang="es-MX" sz="2400" b="1" dirty="0">
                <a:latin typeface="Ancizar Sans Black"/>
              </a:rPr>
              <a:t>Monitor</a:t>
            </a:r>
          </a:p>
          <a:p>
            <a:pPr algn="ctr" defTabSz="914400">
              <a:lnSpc>
                <a:spcPct val="90000"/>
              </a:lnSpc>
              <a:spcBef>
                <a:spcPts val="600"/>
              </a:spcBef>
            </a:pPr>
            <a:r>
              <a:rPr lang="es-MX" sz="2000" b="1" dirty="0">
                <a:latin typeface="Ancizar Sans Black"/>
                <a:hlinkClick r:id="rId3"/>
              </a:rPr>
              <a:t>srobles@unal.edu.co</a:t>
            </a:r>
            <a:r>
              <a:rPr lang="es-MX" sz="2000" b="1" dirty="0">
                <a:latin typeface="Ancizar Sans Black"/>
              </a:rPr>
              <a:t>     </a:t>
            </a:r>
            <a:endParaRPr lang="es-CO" sz="2000" b="1" dirty="0">
              <a:latin typeface="Ancizar Sans Black"/>
            </a:endParaRPr>
          </a:p>
        </p:txBody>
      </p:sp>
    </p:spTree>
    <p:extLst>
      <p:ext uri="{BB962C8B-B14F-4D97-AF65-F5344CB8AC3E}">
        <p14:creationId xmlns:p14="http://schemas.microsoft.com/office/powerpoint/2010/main" val="41019838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C85E1190-437C-40B0-9194-FC7A8559EFF4}"/>
              </a:ext>
            </a:extLst>
          </p:cNvPr>
          <p:cNvSpPr txBox="1"/>
          <p:nvPr/>
        </p:nvSpPr>
        <p:spPr>
          <a:xfrm>
            <a:off x="639193" y="497150"/>
            <a:ext cx="500700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4400" b="1" dirty="0">
                <a:latin typeface="+mj-lt"/>
              </a:rPr>
              <a:t>Preprocesamiento de Datos - Imagen</a:t>
            </a:r>
          </a:p>
        </p:txBody>
      </p:sp>
      <p:pic>
        <p:nvPicPr>
          <p:cNvPr id="14338" name="Picture 2" descr="Imagen relacionada">
            <a:extLst>
              <a:ext uri="{FF2B5EF4-FFF2-40B4-BE49-F238E27FC236}">
                <a16:creationId xmlns:a16="http://schemas.microsoft.com/office/drawing/2014/main" id="{69D691D2-E11B-4B85-86A2-19C0A92C27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4496" y="85355"/>
            <a:ext cx="6162675" cy="5391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2" name="Picture 6" descr="Imagen relacionada">
            <a:extLst>
              <a:ext uri="{FF2B5EF4-FFF2-40B4-BE49-F238E27FC236}">
                <a16:creationId xmlns:a16="http://schemas.microsoft.com/office/drawing/2014/main" id="{CB1DF579-6AD0-480F-B4D8-1321D0B857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76" r="8066"/>
          <a:stretch/>
        </p:blipFill>
        <p:spPr bwMode="auto">
          <a:xfrm>
            <a:off x="244829" y="2209394"/>
            <a:ext cx="5397623" cy="2977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9075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C85E1190-437C-40B0-9194-FC7A8559EFF4}"/>
              </a:ext>
            </a:extLst>
          </p:cNvPr>
          <p:cNvSpPr txBox="1"/>
          <p:nvPr/>
        </p:nvSpPr>
        <p:spPr>
          <a:xfrm>
            <a:off x="639192" y="497150"/>
            <a:ext cx="109017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4400" b="1" dirty="0">
                <a:latin typeface="+mj-lt"/>
              </a:rPr>
              <a:t>Etiquetado</a:t>
            </a:r>
          </a:p>
        </p:txBody>
      </p:sp>
      <p:pic>
        <p:nvPicPr>
          <p:cNvPr id="15364" name="Picture 4" descr="Imagen relacionada">
            <a:extLst>
              <a:ext uri="{FF2B5EF4-FFF2-40B4-BE49-F238E27FC236}">
                <a16:creationId xmlns:a16="http://schemas.microsoft.com/office/drawing/2014/main" id="{8CCFB842-38E1-4170-B5AC-8731575837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7915" y="368581"/>
            <a:ext cx="7702210" cy="5024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496E0814-2A98-4FF7-80AD-99E824A08559}"/>
              </a:ext>
            </a:extLst>
          </p:cNvPr>
          <p:cNvSpPr txBox="1"/>
          <p:nvPr/>
        </p:nvSpPr>
        <p:spPr>
          <a:xfrm>
            <a:off x="390617" y="1615736"/>
            <a:ext cx="38262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dirty="0"/>
              <a:t>El etiquetado de datos es una de las tareas más importantes a la hora de extraer información de estos.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F91FFBC0-EC7A-42A4-A7DC-D64B488C1916}"/>
              </a:ext>
            </a:extLst>
          </p:cNvPr>
          <p:cNvSpPr txBox="1"/>
          <p:nvPr/>
        </p:nvSpPr>
        <p:spPr>
          <a:xfrm>
            <a:off x="390617" y="3116062"/>
            <a:ext cx="382627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dirty="0"/>
              <a:t>Al tener imágenes etiquetadas correctamente, el computador es capaz de aprender a diferenciar entre diferentes clases. Por ejemplo, entre gatos y perros</a:t>
            </a:r>
          </a:p>
        </p:txBody>
      </p:sp>
    </p:spTree>
    <p:extLst>
      <p:ext uri="{BB962C8B-B14F-4D97-AF65-F5344CB8AC3E}">
        <p14:creationId xmlns:p14="http://schemas.microsoft.com/office/powerpoint/2010/main" val="14688054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C85E1190-437C-40B0-9194-FC7A8559EFF4}"/>
              </a:ext>
            </a:extLst>
          </p:cNvPr>
          <p:cNvSpPr txBox="1"/>
          <p:nvPr/>
        </p:nvSpPr>
        <p:spPr>
          <a:xfrm>
            <a:off x="639192" y="497150"/>
            <a:ext cx="109017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4400" b="1" dirty="0">
                <a:latin typeface="+mj-lt"/>
              </a:rPr>
              <a:t>Etiquetado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496E0814-2A98-4FF7-80AD-99E824A08559}"/>
              </a:ext>
            </a:extLst>
          </p:cNvPr>
          <p:cNvSpPr txBox="1"/>
          <p:nvPr/>
        </p:nvSpPr>
        <p:spPr>
          <a:xfrm>
            <a:off x="716594" y="1612820"/>
            <a:ext cx="62839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dirty="0"/>
              <a:t>En imágenes, los datos </a:t>
            </a:r>
            <a:r>
              <a:rPr lang="es-CO" dirty="0" err="1"/>
              <a:t>pre-procesados</a:t>
            </a:r>
            <a:r>
              <a:rPr lang="es-CO" dirty="0"/>
              <a:t> y útiles (para el problema de clasificación) deben estar compuestos por un ejemplo (la imagen de un tamaño y rango de color especifico) y una etiqueta (la clase a la que pertenece tal ejemplo).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F91FFBC0-EC7A-42A4-A7DC-D64B488C1916}"/>
              </a:ext>
            </a:extLst>
          </p:cNvPr>
          <p:cNvSpPr txBox="1"/>
          <p:nvPr/>
        </p:nvSpPr>
        <p:spPr>
          <a:xfrm>
            <a:off x="716595" y="3448975"/>
            <a:ext cx="62839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dirty="0"/>
              <a:t>Una etiqueta errada de los ejemplos nos llevaría a tener dato que impediría a nuestro modelo alcanzar su máximo potencial.</a:t>
            </a:r>
          </a:p>
        </p:txBody>
      </p:sp>
      <p:pic>
        <p:nvPicPr>
          <p:cNvPr id="1026" name="Picture 2" descr="Resultado de imagen para tp fp fn tn">
            <a:extLst>
              <a:ext uri="{FF2B5EF4-FFF2-40B4-BE49-F238E27FC236}">
                <a16:creationId xmlns:a16="http://schemas.microsoft.com/office/drawing/2014/main" id="{F47627F8-60E1-42DB-BD9F-FA591BF3DC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984"/>
          <a:stretch/>
        </p:blipFill>
        <p:spPr bwMode="auto">
          <a:xfrm>
            <a:off x="7521421" y="373140"/>
            <a:ext cx="3771900" cy="4595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54947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C85E1190-437C-40B0-9194-FC7A8559EFF4}"/>
              </a:ext>
            </a:extLst>
          </p:cNvPr>
          <p:cNvSpPr txBox="1"/>
          <p:nvPr/>
        </p:nvSpPr>
        <p:spPr>
          <a:xfrm>
            <a:off x="639192" y="497150"/>
            <a:ext cx="109017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4400" b="1" dirty="0">
                <a:latin typeface="+mj-lt"/>
              </a:rPr>
              <a:t>Etiquetado</a:t>
            </a:r>
          </a:p>
        </p:txBody>
      </p:sp>
      <p:pic>
        <p:nvPicPr>
          <p:cNvPr id="2050" name="Picture 2" descr="Imagen relacionada">
            <a:extLst>
              <a:ext uri="{FF2B5EF4-FFF2-40B4-BE49-F238E27FC236}">
                <a16:creationId xmlns:a16="http://schemas.microsoft.com/office/drawing/2014/main" id="{1B6D42AC-BC17-4411-A1CF-380E8F9A09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4" t="2565" r="1007" b="50441"/>
          <a:stretch/>
        </p:blipFill>
        <p:spPr bwMode="auto">
          <a:xfrm>
            <a:off x="1340489" y="1331650"/>
            <a:ext cx="9511021" cy="3869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48337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C85E1190-437C-40B0-9194-FC7A8559EFF4}"/>
              </a:ext>
            </a:extLst>
          </p:cNvPr>
          <p:cNvSpPr txBox="1"/>
          <p:nvPr/>
        </p:nvSpPr>
        <p:spPr>
          <a:xfrm>
            <a:off x="639192" y="497150"/>
            <a:ext cx="109017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4400" b="1" dirty="0">
                <a:latin typeface="+mj-lt"/>
              </a:rPr>
              <a:t>Etiquetado</a:t>
            </a:r>
          </a:p>
        </p:txBody>
      </p:sp>
      <p:pic>
        <p:nvPicPr>
          <p:cNvPr id="2050" name="Picture 2" descr="Imagen relacionada">
            <a:extLst>
              <a:ext uri="{FF2B5EF4-FFF2-40B4-BE49-F238E27FC236}">
                <a16:creationId xmlns:a16="http://schemas.microsoft.com/office/drawing/2014/main" id="{1B6D42AC-BC17-4411-A1CF-380E8F9A09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1" t="49470" r="900" b="3536"/>
          <a:stretch/>
        </p:blipFill>
        <p:spPr bwMode="auto">
          <a:xfrm>
            <a:off x="1340489" y="1331650"/>
            <a:ext cx="9511021" cy="3869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73148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C85E1190-437C-40B0-9194-FC7A8559EFF4}"/>
              </a:ext>
            </a:extLst>
          </p:cNvPr>
          <p:cNvSpPr txBox="1"/>
          <p:nvPr/>
        </p:nvSpPr>
        <p:spPr>
          <a:xfrm>
            <a:off x="639192" y="497150"/>
            <a:ext cx="109017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4400" b="1" dirty="0">
                <a:latin typeface="+mj-lt"/>
              </a:rPr>
              <a:t>Etiquetado</a:t>
            </a:r>
          </a:p>
        </p:txBody>
      </p:sp>
      <p:pic>
        <p:nvPicPr>
          <p:cNvPr id="3074" name="Picture 2" descr="Imagen relacionada">
            <a:extLst>
              <a:ext uri="{FF2B5EF4-FFF2-40B4-BE49-F238E27FC236}">
                <a16:creationId xmlns:a16="http://schemas.microsoft.com/office/drawing/2014/main" id="{C14BB057-091D-447C-920D-E707ACB543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8948" y="76215"/>
            <a:ext cx="6568783" cy="5428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63675F27-ED24-4447-99EB-6BD21687B0AB}"/>
              </a:ext>
            </a:extLst>
          </p:cNvPr>
          <p:cNvSpPr txBox="1"/>
          <p:nvPr/>
        </p:nvSpPr>
        <p:spPr>
          <a:xfrm>
            <a:off x="435006" y="1660124"/>
            <a:ext cx="45897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dirty="0"/>
              <a:t>En el proceso de clasificación de imágenes es importante que nuestros datos etiquetados cumplan una distribución igual o parecida entre ellos.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CD0C9ED9-1CCE-43AA-9914-2BEE63D61EAF}"/>
              </a:ext>
            </a:extLst>
          </p:cNvPr>
          <p:cNvSpPr txBox="1"/>
          <p:nvPr/>
        </p:nvSpPr>
        <p:spPr>
          <a:xfrm>
            <a:off x="435006" y="3535883"/>
            <a:ext cx="45897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dirty="0"/>
              <a:t>Es decir, que nuestras clases tengan el mismo número de ejemplos con la misma desviación estándar en la información de las imágenes.</a:t>
            </a:r>
          </a:p>
        </p:txBody>
      </p:sp>
    </p:spTree>
    <p:extLst>
      <p:ext uri="{BB962C8B-B14F-4D97-AF65-F5344CB8AC3E}">
        <p14:creationId xmlns:p14="http://schemas.microsoft.com/office/powerpoint/2010/main" val="16646374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C85E1190-437C-40B0-9194-FC7A8559EFF4}"/>
              </a:ext>
            </a:extLst>
          </p:cNvPr>
          <p:cNvSpPr txBox="1"/>
          <p:nvPr/>
        </p:nvSpPr>
        <p:spPr>
          <a:xfrm>
            <a:off x="639192" y="497150"/>
            <a:ext cx="109017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4400" b="1" dirty="0">
                <a:latin typeface="+mj-lt"/>
              </a:rPr>
              <a:t>Etiquetado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496E0814-2A98-4FF7-80AD-99E824A08559}"/>
              </a:ext>
            </a:extLst>
          </p:cNvPr>
          <p:cNvSpPr txBox="1"/>
          <p:nvPr/>
        </p:nvSpPr>
        <p:spPr>
          <a:xfrm>
            <a:off x="4909353" y="420205"/>
            <a:ext cx="61877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dirty="0"/>
              <a:t>Si el proceso de etiquetado no se realizó correctamente, este puede traer grandes consecuencias en el resultado final del modelo diseñado.</a:t>
            </a:r>
          </a:p>
        </p:txBody>
      </p:sp>
      <p:pic>
        <p:nvPicPr>
          <p:cNvPr id="17418" name="Picture 10">
            <a:extLst>
              <a:ext uri="{FF2B5EF4-FFF2-40B4-BE49-F238E27FC236}">
                <a16:creationId xmlns:a16="http://schemas.microsoft.com/office/drawing/2014/main" id="{03DA26FC-D255-4ABC-AD9A-022788DDD8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9851" y="1531640"/>
            <a:ext cx="9132298" cy="3652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36954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C85E1190-437C-40B0-9194-FC7A8559EFF4}"/>
              </a:ext>
            </a:extLst>
          </p:cNvPr>
          <p:cNvSpPr txBox="1"/>
          <p:nvPr/>
        </p:nvSpPr>
        <p:spPr>
          <a:xfrm>
            <a:off x="639192" y="497150"/>
            <a:ext cx="109017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4400" b="1" dirty="0">
                <a:latin typeface="+mj-lt"/>
              </a:rPr>
              <a:t>Etiquetado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63675F27-ED24-4447-99EB-6BD21687B0AB}"/>
              </a:ext>
            </a:extLst>
          </p:cNvPr>
          <p:cNvSpPr txBox="1"/>
          <p:nvPr/>
        </p:nvSpPr>
        <p:spPr>
          <a:xfrm>
            <a:off x="6400800" y="881870"/>
            <a:ext cx="4589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dirty="0"/>
              <a:t>Todo esto, con el fin de realizar tareas como:</a:t>
            </a:r>
          </a:p>
        </p:txBody>
      </p:sp>
      <p:pic>
        <p:nvPicPr>
          <p:cNvPr id="4098" name="Picture 2" descr="Resultado de imagen para image classification">
            <a:extLst>
              <a:ext uri="{FF2B5EF4-FFF2-40B4-BE49-F238E27FC236}">
                <a16:creationId xmlns:a16="http://schemas.microsoft.com/office/drawing/2014/main" id="{4167FE5C-81BD-486A-8E8F-715F9E93BD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289" y="1377211"/>
            <a:ext cx="8809514" cy="4103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02309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>
            <a:extLst>
              <a:ext uri="{FF2B5EF4-FFF2-40B4-BE49-F238E27FC236}">
                <a16:creationId xmlns:a16="http://schemas.microsoft.com/office/drawing/2014/main" id="{54AC76BC-D69F-45CE-A4EC-C9E33A0FD07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9355" y="115964"/>
            <a:ext cx="9413289" cy="5294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17009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C85E1190-437C-40B0-9194-FC7A8559EFF4}"/>
              </a:ext>
            </a:extLst>
          </p:cNvPr>
          <p:cNvSpPr txBox="1"/>
          <p:nvPr/>
        </p:nvSpPr>
        <p:spPr>
          <a:xfrm>
            <a:off x="639192" y="497150"/>
            <a:ext cx="109017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4400" b="1" dirty="0">
                <a:latin typeface="+mj-lt"/>
              </a:rPr>
              <a:t>Ejemplos</a:t>
            </a:r>
          </a:p>
        </p:txBody>
      </p:sp>
      <p:pic>
        <p:nvPicPr>
          <p:cNvPr id="19458" name="Picture 2" descr="Resultado de imagen para pattern recognition examples">
            <a:extLst>
              <a:ext uri="{FF2B5EF4-FFF2-40B4-BE49-F238E27FC236}">
                <a16:creationId xmlns:a16="http://schemas.microsoft.com/office/drawing/2014/main" id="{C4D9F9AB-BBC8-4201-A372-EE35014BF3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8562" y="497150"/>
            <a:ext cx="7174684" cy="4783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F48C50F8-4DCB-4FFB-ADB1-2823626B499A}"/>
              </a:ext>
            </a:extLst>
          </p:cNvPr>
          <p:cNvSpPr txBox="1"/>
          <p:nvPr/>
        </p:nvSpPr>
        <p:spPr>
          <a:xfrm>
            <a:off x="497149" y="2716568"/>
            <a:ext cx="31316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dirty="0"/>
              <a:t>Clasificación y Reconocimiento de Patrones</a:t>
            </a:r>
          </a:p>
        </p:txBody>
      </p:sp>
    </p:spTree>
    <p:extLst>
      <p:ext uri="{BB962C8B-B14F-4D97-AF65-F5344CB8AC3E}">
        <p14:creationId xmlns:p14="http://schemas.microsoft.com/office/powerpoint/2010/main" val="31865847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3CB095-2FF9-424A-BF02-B18E696C5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b="1" dirty="0"/>
              <a:t>OBJETIVOS DEL CURSO</a:t>
            </a:r>
            <a:endParaRPr lang="es-CO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1B4DFC-E793-4972-AA7F-19FD006964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08910" y="1439165"/>
            <a:ext cx="7841672" cy="3669847"/>
          </a:xfrm>
        </p:spPr>
        <p:txBody>
          <a:bodyPr/>
          <a:lstStyle/>
          <a:p>
            <a:pPr algn="just"/>
            <a:r>
              <a:rPr lang="es-CO" sz="1900" dirty="0"/>
              <a:t>Identificar los componentes principales de un sistema de Clasificación y Reconocimiento de Patrones</a:t>
            </a:r>
          </a:p>
          <a:p>
            <a:pPr algn="just"/>
            <a:endParaRPr lang="es-CO" sz="1900" dirty="0"/>
          </a:p>
          <a:p>
            <a:pPr algn="just"/>
            <a:r>
              <a:rPr lang="es-CO" sz="1900" dirty="0"/>
              <a:t>Estudiar los conceptos básicos de extracción de características, selección de características, clasificación y evaluación de desempeño</a:t>
            </a:r>
          </a:p>
          <a:p>
            <a:pPr algn="just"/>
            <a:endParaRPr lang="es-CO" sz="1900" dirty="0"/>
          </a:p>
          <a:p>
            <a:pPr algn="just"/>
            <a:r>
              <a:rPr lang="es-CO" sz="1900" dirty="0"/>
              <a:t>Implementar los algoritmos asociados con las distintas etapas y modelos de un sistema de Clasificación y Reconocimiento de Patrones. </a:t>
            </a:r>
          </a:p>
          <a:p>
            <a:pPr algn="just"/>
            <a:endParaRPr lang="es-CO" sz="1900" dirty="0"/>
          </a:p>
          <a:p>
            <a:pPr algn="just"/>
            <a:r>
              <a:rPr lang="es-CO" sz="1900" dirty="0"/>
              <a:t>Aplicar métodos de Clasificación y Reconocimiento de Patrones para resolver un problema real.</a:t>
            </a:r>
          </a:p>
        </p:txBody>
      </p:sp>
    </p:spTree>
    <p:extLst>
      <p:ext uri="{BB962C8B-B14F-4D97-AF65-F5344CB8AC3E}">
        <p14:creationId xmlns:p14="http://schemas.microsoft.com/office/powerpoint/2010/main" val="26618358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C85E1190-437C-40B0-9194-FC7A8559EFF4}"/>
              </a:ext>
            </a:extLst>
          </p:cNvPr>
          <p:cNvSpPr txBox="1"/>
          <p:nvPr/>
        </p:nvSpPr>
        <p:spPr>
          <a:xfrm>
            <a:off x="639192" y="497150"/>
            <a:ext cx="109017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4400" b="1" dirty="0">
                <a:latin typeface="+mj-lt"/>
              </a:rPr>
              <a:t>Ejemplos</a:t>
            </a:r>
          </a:p>
        </p:txBody>
      </p:sp>
      <p:pic>
        <p:nvPicPr>
          <p:cNvPr id="20482" name="Picture 2" descr="Imagen relacionada">
            <a:extLst>
              <a:ext uri="{FF2B5EF4-FFF2-40B4-BE49-F238E27FC236}">
                <a16:creationId xmlns:a16="http://schemas.microsoft.com/office/drawing/2014/main" id="{52AAC00D-E912-419C-BEAE-EA383761DC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9174" y="339605"/>
            <a:ext cx="5096506" cy="5030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4" name="Picture 4" descr="Imagen relacionada">
            <a:extLst>
              <a:ext uri="{FF2B5EF4-FFF2-40B4-BE49-F238E27FC236}">
                <a16:creationId xmlns:a16="http://schemas.microsoft.com/office/drawing/2014/main" id="{5D131CF6-363F-4C97-AAAC-76DEADD372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320" y="1377424"/>
            <a:ext cx="6284307" cy="3881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23985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C85E1190-437C-40B0-9194-FC7A8559EFF4}"/>
              </a:ext>
            </a:extLst>
          </p:cNvPr>
          <p:cNvSpPr txBox="1"/>
          <p:nvPr/>
        </p:nvSpPr>
        <p:spPr>
          <a:xfrm>
            <a:off x="639192" y="497150"/>
            <a:ext cx="109017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4400" b="1" dirty="0">
                <a:latin typeface="+mj-lt"/>
              </a:rPr>
              <a:t>Ejemplos</a:t>
            </a:r>
          </a:p>
        </p:txBody>
      </p:sp>
      <p:pic>
        <p:nvPicPr>
          <p:cNvPr id="21508" name="Picture 4" descr="Resultado de imagen para deep learning classification">
            <a:extLst>
              <a:ext uri="{FF2B5EF4-FFF2-40B4-BE49-F238E27FC236}">
                <a16:creationId xmlns:a16="http://schemas.microsoft.com/office/drawing/2014/main" id="{55F31A03-9FE0-48A0-9D2C-0516C27FF4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981" y="1995256"/>
            <a:ext cx="107442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CC20F405-51CD-4494-BF7C-DC7EEDE6E842}"/>
              </a:ext>
            </a:extLst>
          </p:cNvPr>
          <p:cNvSpPr/>
          <p:nvPr/>
        </p:nvSpPr>
        <p:spPr>
          <a:xfrm>
            <a:off x="4429957" y="2210540"/>
            <a:ext cx="3213717" cy="6391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551526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CC20F405-51CD-4494-BF7C-DC7EEDE6E842}"/>
              </a:ext>
            </a:extLst>
          </p:cNvPr>
          <p:cNvSpPr/>
          <p:nvPr/>
        </p:nvSpPr>
        <p:spPr>
          <a:xfrm>
            <a:off x="821184" y="1266591"/>
            <a:ext cx="10537794" cy="18554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CO" dirty="0">
                <a:hlinkClick r:id="rId2"/>
              </a:rPr>
              <a:t>https://www.youtube.com/watch?v=_BasmAAub7w&amp;feature=emb_title&amp;ab_channel=SYKESGlobal</a:t>
            </a:r>
            <a:endParaRPr lang="es-CO" dirty="0"/>
          </a:p>
          <a:p>
            <a:pPr algn="just"/>
            <a:endParaRPr lang="es-CO" dirty="0"/>
          </a:p>
          <a:p>
            <a:pPr algn="just"/>
            <a:r>
              <a:rPr lang="es-CO" dirty="0">
                <a:hlinkClick r:id="rId3"/>
              </a:rPr>
              <a:t>https://www.youtube.com/watch?list=PLJjOveEiVE4BK9Vnnl99H2IlYGhmokn1V&amp;v=CbYaNcEvV7c&amp;feature=emb_title&amp;ab_channel=LigdiGonzalez</a:t>
            </a:r>
            <a:endParaRPr lang="es-CO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3EEE25C2-480C-4CC5-9E2A-74808CAA14D3}"/>
              </a:ext>
            </a:extLst>
          </p:cNvPr>
          <p:cNvSpPr txBox="1"/>
          <p:nvPr/>
        </p:nvSpPr>
        <p:spPr>
          <a:xfrm>
            <a:off x="639192" y="497150"/>
            <a:ext cx="109017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4400" b="1" dirty="0">
                <a:latin typeface="+mj-lt"/>
              </a:rPr>
              <a:t>Videos de Introducción</a:t>
            </a:r>
          </a:p>
        </p:txBody>
      </p:sp>
    </p:spTree>
    <p:extLst>
      <p:ext uri="{BB962C8B-B14F-4D97-AF65-F5344CB8AC3E}">
        <p14:creationId xmlns:p14="http://schemas.microsoft.com/office/powerpoint/2010/main" val="37329090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086386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52650" y="365129"/>
            <a:ext cx="7886700" cy="932449"/>
          </a:xfrm>
        </p:spPr>
        <p:txBody>
          <a:bodyPr/>
          <a:lstStyle/>
          <a:p>
            <a:pPr algn="ctr"/>
            <a:r>
              <a:rPr lang="es-CO" b="1" dirty="0"/>
              <a:t>CONTENIDO</a:t>
            </a:r>
            <a:endParaRPr lang="es-CO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152650" y="1155065"/>
            <a:ext cx="7886700" cy="4351338"/>
          </a:xfrm>
        </p:spPr>
        <p:txBody>
          <a:bodyPr/>
          <a:lstStyle/>
          <a:p>
            <a:pPr marL="0" indent="0">
              <a:buNone/>
            </a:pPr>
            <a:r>
              <a:rPr lang="es-CO" dirty="0"/>
              <a:t>1. Adquisición y Procesamiento de Datos.</a:t>
            </a:r>
          </a:p>
          <a:p>
            <a:pPr marL="0" indent="0">
              <a:buNone/>
            </a:pPr>
            <a:r>
              <a:rPr lang="es-CO" dirty="0"/>
              <a:t>2. Extracción de Características.</a:t>
            </a:r>
          </a:p>
          <a:p>
            <a:pPr marL="0" indent="0">
              <a:buNone/>
            </a:pPr>
            <a:r>
              <a:rPr lang="es-CO" dirty="0"/>
              <a:t>3. Selección de Características.</a:t>
            </a:r>
          </a:p>
          <a:p>
            <a:pPr marL="0" indent="0">
              <a:buNone/>
            </a:pPr>
            <a:r>
              <a:rPr lang="es-CO" dirty="0"/>
              <a:t>4. Aprendizaje Supervisado.</a:t>
            </a:r>
          </a:p>
          <a:p>
            <a:pPr marL="0" indent="0">
              <a:buNone/>
            </a:pPr>
            <a:r>
              <a:rPr lang="es-CO" dirty="0"/>
              <a:t>5. Aprendizaje No Supervisado</a:t>
            </a:r>
          </a:p>
          <a:p>
            <a:pPr marL="0" indent="0">
              <a:buNone/>
            </a:pPr>
            <a:r>
              <a:rPr lang="es-CO" dirty="0"/>
              <a:t>6. Evaluación de Desempeño.</a:t>
            </a:r>
          </a:p>
          <a:p>
            <a:pPr marL="0" indent="0">
              <a:buNone/>
            </a:pPr>
            <a:r>
              <a:rPr lang="es-CO" dirty="0"/>
              <a:t>7. Casos de Aplicación.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82D2F-B254-444B-AB4D-B74E21055EB1}" type="slidenum">
              <a:rPr lang="es-ES">
                <a:solidFill>
                  <a:prstClr val="black"/>
                </a:solidFill>
                <a:latin typeface="Calibri" panose="020F0502020204030204"/>
              </a:rPr>
              <a:pPr/>
              <a:t>4</a:t>
            </a:fld>
            <a:endParaRPr lang="es-ES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3640144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B6FF1-CB2D-4047-9D4C-085FFF47C0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23938" cy="1516743"/>
          </a:xfrm>
        </p:spPr>
        <p:txBody>
          <a:bodyPr/>
          <a:lstStyle/>
          <a:p>
            <a:r>
              <a:rPr lang="es-CO" sz="4800" b="1" dirty="0">
                <a:latin typeface="Ancizar Sans Black"/>
                <a:ea typeface="+mn-ea"/>
                <a:cs typeface="+mn-cs"/>
              </a:rPr>
              <a:t>Adquisición y Procesamiento de Datos</a:t>
            </a:r>
            <a:br>
              <a:rPr lang="es-CO" sz="4000" b="1" dirty="0"/>
            </a:br>
            <a:endParaRPr lang="es-CO" sz="4000" b="1" dirty="0">
              <a:latin typeface="Ancizar Sans Black"/>
              <a:ea typeface="+mn-ea"/>
              <a:cs typeface="+mn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FA7DD0-B432-4DE0-9438-29AB4FCC0C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12163" y="1765046"/>
            <a:ext cx="9144000" cy="1110916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es-ES" sz="4000" b="1" dirty="0">
                <a:latin typeface="Ancizar Sans Black"/>
              </a:rPr>
              <a:t>JOHN W. BRANCH</a:t>
            </a:r>
            <a:endParaRPr lang="es-ES" sz="4000" dirty="0">
              <a:latin typeface="Ancizar Sans Black"/>
            </a:endParaRPr>
          </a:p>
          <a:p>
            <a:pPr>
              <a:spcBef>
                <a:spcPts val="600"/>
              </a:spcBef>
            </a:pPr>
            <a:r>
              <a:rPr lang="es-ES" b="1" dirty="0">
                <a:latin typeface="Ancizar Sans Black"/>
              </a:rPr>
              <a:t>Profesor Titular </a:t>
            </a:r>
          </a:p>
          <a:p>
            <a:pPr>
              <a:spcBef>
                <a:spcPts val="600"/>
              </a:spcBef>
            </a:pPr>
            <a:r>
              <a:rPr lang="es-ES" sz="2000" b="1" dirty="0">
                <a:latin typeface="Ancizar Sans Black"/>
              </a:rPr>
              <a:t>Departamento de Ciencias de la Computación y de la Decisión</a:t>
            </a:r>
          </a:p>
          <a:p>
            <a:pPr>
              <a:spcBef>
                <a:spcPts val="600"/>
              </a:spcBef>
            </a:pPr>
            <a:r>
              <a:rPr lang="es-ES" sz="2000" b="1" dirty="0">
                <a:latin typeface="Ancizar Sans Black"/>
              </a:rPr>
              <a:t>Director del Grupo de I+D en Inteligencia Artificial – GIDIA</a:t>
            </a:r>
          </a:p>
          <a:p>
            <a:pPr>
              <a:spcBef>
                <a:spcPts val="600"/>
              </a:spcBef>
            </a:pPr>
            <a:r>
              <a:rPr lang="es-ES" sz="2000" b="1" dirty="0">
                <a:latin typeface="Ancizar Sans Black"/>
                <a:hlinkClick r:id="rId2"/>
              </a:rPr>
              <a:t>jwbranch@unal.edu.co</a:t>
            </a:r>
            <a:endParaRPr lang="es-ES" sz="2000" b="1" dirty="0">
              <a:latin typeface="Ancizar Sans Black"/>
            </a:endParaRPr>
          </a:p>
          <a:p>
            <a:pPr>
              <a:spcBef>
                <a:spcPts val="600"/>
              </a:spcBef>
            </a:pPr>
            <a:endParaRPr lang="es-ES" sz="2000" b="1" dirty="0">
              <a:latin typeface="Ancizar Sans Black"/>
            </a:endParaRP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82D2F-B254-444B-AB4D-B74E21055EB1}" type="slidenum">
              <a:rPr lang="es-ES">
                <a:solidFill>
                  <a:prstClr val="black"/>
                </a:solidFill>
                <a:latin typeface="Calibri" panose="020F0502020204030204"/>
              </a:rPr>
              <a:pPr/>
              <a:t>5</a:t>
            </a:fld>
            <a:endParaRPr lang="es-E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C629DD71-C567-4A5C-BEBF-159F6FFE8930}"/>
              </a:ext>
            </a:extLst>
          </p:cNvPr>
          <p:cNvSpPr/>
          <p:nvPr/>
        </p:nvSpPr>
        <p:spPr>
          <a:xfrm>
            <a:off x="3048000" y="4344273"/>
            <a:ext cx="6096000" cy="1311513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s-MX" sz="3200" b="1" dirty="0">
                <a:latin typeface="Ancizar Sans Black"/>
              </a:rPr>
              <a:t>SERGIO ROBLES</a:t>
            </a:r>
          </a:p>
          <a:p>
            <a:pPr algn="ctr"/>
            <a:r>
              <a:rPr lang="es-MX" sz="2400" b="1" dirty="0">
                <a:latin typeface="Ancizar Sans Black"/>
              </a:rPr>
              <a:t>Monitor</a:t>
            </a:r>
          </a:p>
          <a:p>
            <a:pPr algn="ctr" defTabSz="914400">
              <a:lnSpc>
                <a:spcPct val="90000"/>
              </a:lnSpc>
              <a:spcBef>
                <a:spcPts val="600"/>
              </a:spcBef>
            </a:pPr>
            <a:r>
              <a:rPr lang="es-MX" sz="2000" b="1" dirty="0">
                <a:latin typeface="Ancizar Sans Black"/>
                <a:hlinkClick r:id="rId3"/>
              </a:rPr>
              <a:t>srobles@unal.edu.co</a:t>
            </a:r>
            <a:r>
              <a:rPr lang="es-MX" sz="2000" b="1" dirty="0">
                <a:latin typeface="Ancizar Sans Black"/>
              </a:rPr>
              <a:t>     </a:t>
            </a:r>
            <a:endParaRPr lang="es-CO" sz="2000" b="1" dirty="0">
              <a:latin typeface="Ancizar Sans Black"/>
            </a:endParaRPr>
          </a:p>
        </p:txBody>
      </p:sp>
    </p:spTree>
    <p:extLst>
      <p:ext uri="{BB962C8B-B14F-4D97-AF65-F5344CB8AC3E}">
        <p14:creationId xmlns:p14="http://schemas.microsoft.com/office/powerpoint/2010/main" val="21542422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C85E1190-437C-40B0-9194-FC7A8559EFF4}"/>
              </a:ext>
            </a:extLst>
          </p:cNvPr>
          <p:cNvSpPr txBox="1"/>
          <p:nvPr/>
        </p:nvSpPr>
        <p:spPr>
          <a:xfrm>
            <a:off x="639192" y="497150"/>
            <a:ext cx="109017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4400" b="1" dirty="0">
                <a:latin typeface="+mj-lt"/>
              </a:rPr>
              <a:t>Datos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A88E3306-76EF-49AB-B58D-1786C7D729A1}"/>
              </a:ext>
            </a:extLst>
          </p:cNvPr>
          <p:cNvSpPr txBox="1"/>
          <p:nvPr/>
        </p:nvSpPr>
        <p:spPr>
          <a:xfrm>
            <a:off x="6372872" y="1680823"/>
            <a:ext cx="533548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dirty="0"/>
              <a:t>En el mundo, la cantidad de datos recolectados cada segundo a través de diferentes dispositivos electrónicos es realmente grande. Con un conjunto de estos, y utilizando técnicas matemáticas y computacionales, somos capaces de crear información.</a:t>
            </a:r>
          </a:p>
          <a:p>
            <a:pPr algn="just"/>
            <a:endParaRPr lang="es-CO" dirty="0"/>
          </a:p>
          <a:p>
            <a:pPr algn="just"/>
            <a:r>
              <a:rPr lang="es-CO" dirty="0"/>
              <a:t>Existen diferentes métodos y caminos para convertir los datos en información. Algunos buscan entender los datos desde el área estadística, mientras otros buscan predecir ciertos valores (clasificación y regresión).</a:t>
            </a:r>
          </a:p>
        </p:txBody>
      </p:sp>
      <p:pic>
        <p:nvPicPr>
          <p:cNvPr id="1026" name="Picture 2" descr="Resultado de imagen para data">
            <a:extLst>
              <a:ext uri="{FF2B5EF4-FFF2-40B4-BE49-F238E27FC236}">
                <a16:creationId xmlns:a16="http://schemas.microsoft.com/office/drawing/2014/main" id="{19141093-EDAA-4A60-B1BF-A51B0A0267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49" y="1857349"/>
            <a:ext cx="5810251" cy="2601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64402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C85E1190-437C-40B0-9194-FC7A8559EFF4}"/>
              </a:ext>
            </a:extLst>
          </p:cNvPr>
          <p:cNvSpPr txBox="1"/>
          <p:nvPr/>
        </p:nvSpPr>
        <p:spPr>
          <a:xfrm>
            <a:off x="639192" y="497150"/>
            <a:ext cx="109017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4400" b="1" dirty="0">
                <a:latin typeface="+mj-lt"/>
              </a:rPr>
              <a:t>Datos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A88E3306-76EF-49AB-B58D-1786C7D729A1}"/>
              </a:ext>
            </a:extLst>
          </p:cNvPr>
          <p:cNvSpPr txBox="1"/>
          <p:nvPr/>
        </p:nvSpPr>
        <p:spPr>
          <a:xfrm>
            <a:off x="639192" y="2001609"/>
            <a:ext cx="506027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dirty="0"/>
              <a:t>En la actualidad, la recolección de datos e información se ha vuelto uno de los objetivos principales en la mayoría de empresas. Con ellos, una compañía puede mejorar sus estrategias de ventas, así como atraer a nuevos clientes dependiendo de sus gustos y/o necesidades.</a:t>
            </a:r>
          </a:p>
        </p:txBody>
      </p:sp>
      <p:pic>
        <p:nvPicPr>
          <p:cNvPr id="2050" name="Picture 2" descr="Resultado de imagen para analytics data">
            <a:extLst>
              <a:ext uri="{FF2B5EF4-FFF2-40B4-BE49-F238E27FC236}">
                <a16:creationId xmlns:a16="http://schemas.microsoft.com/office/drawing/2014/main" id="{BDC68BA2-85E7-4FF9-9E74-AFD45509E8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9262" y="1266591"/>
            <a:ext cx="6029002" cy="3706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43891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C85E1190-437C-40B0-9194-FC7A8559EFF4}"/>
              </a:ext>
            </a:extLst>
          </p:cNvPr>
          <p:cNvSpPr txBox="1"/>
          <p:nvPr/>
        </p:nvSpPr>
        <p:spPr>
          <a:xfrm>
            <a:off x="639192" y="497150"/>
            <a:ext cx="109017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4400" b="1" dirty="0">
                <a:latin typeface="+mj-lt"/>
              </a:rPr>
              <a:t>Datos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A88E3306-76EF-49AB-B58D-1786C7D729A1}"/>
              </a:ext>
            </a:extLst>
          </p:cNvPr>
          <p:cNvSpPr txBox="1"/>
          <p:nvPr/>
        </p:nvSpPr>
        <p:spPr>
          <a:xfrm>
            <a:off x="639192" y="1664257"/>
            <a:ext cx="559293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dirty="0"/>
              <a:t>Actualmente, la utilización de datos no solo nos sirve para un análisis estadístico. Con los avances computacionales en inteligencia artificial, hemos logrado poder automatizar procesos que, años atrás, nos era poco rentable.</a:t>
            </a:r>
          </a:p>
          <a:p>
            <a:pPr algn="just"/>
            <a:br>
              <a:rPr lang="es-CO" dirty="0"/>
            </a:br>
            <a:r>
              <a:rPr lang="es-CO" dirty="0"/>
              <a:t>Utilizando diferentes técnicas, se han remplazado procesos muy costosos en tiempo y dinero por sistemas automáticos con el mismo o mejor desempeño obtenido por un grupo de profesionales.</a:t>
            </a:r>
          </a:p>
        </p:txBody>
      </p:sp>
      <p:pic>
        <p:nvPicPr>
          <p:cNvPr id="3074" name="Picture 2" descr="Resultado de imagen para machine learning">
            <a:extLst>
              <a:ext uri="{FF2B5EF4-FFF2-40B4-BE49-F238E27FC236}">
                <a16:creationId xmlns:a16="http://schemas.microsoft.com/office/drawing/2014/main" id="{383A11D9-9F20-42F7-B61B-86A30B0E51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1111" y="1557725"/>
            <a:ext cx="5067348" cy="3410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23685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C85E1190-437C-40B0-9194-FC7A8559EFF4}"/>
              </a:ext>
            </a:extLst>
          </p:cNvPr>
          <p:cNvSpPr txBox="1"/>
          <p:nvPr/>
        </p:nvSpPr>
        <p:spPr>
          <a:xfrm>
            <a:off x="639192" y="497150"/>
            <a:ext cx="109017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4400" b="1" dirty="0">
                <a:latin typeface="+mj-lt"/>
              </a:rPr>
              <a:t>Adquisición de Datos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A88E3306-76EF-49AB-B58D-1786C7D729A1}"/>
              </a:ext>
            </a:extLst>
          </p:cNvPr>
          <p:cNvSpPr txBox="1"/>
          <p:nvPr/>
        </p:nvSpPr>
        <p:spPr>
          <a:xfrm>
            <a:off x="701337" y="1637312"/>
            <a:ext cx="107597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000" dirty="0"/>
              <a:t>Los datos pueden ser clasificados en 4 dominios, dependiendo de su origen:</a:t>
            </a:r>
          </a:p>
        </p:txBody>
      </p:sp>
      <p:pic>
        <p:nvPicPr>
          <p:cNvPr id="4098" name="Picture 2" descr="Resultado de imagen para texto">
            <a:extLst>
              <a:ext uri="{FF2B5EF4-FFF2-40B4-BE49-F238E27FC236}">
                <a16:creationId xmlns:a16="http://schemas.microsoft.com/office/drawing/2014/main" id="{FBED3EDD-7F53-4A33-8AF2-5664E49AFB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382" y="3121226"/>
            <a:ext cx="2979753" cy="2163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A59AF3D8-B64C-46B7-A58F-0BA052254CD6}"/>
              </a:ext>
            </a:extLst>
          </p:cNvPr>
          <p:cNvSpPr txBox="1"/>
          <p:nvPr/>
        </p:nvSpPr>
        <p:spPr>
          <a:xfrm>
            <a:off x="701337" y="2751894"/>
            <a:ext cx="1953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b="1" dirty="0"/>
              <a:t>TEXTO</a:t>
            </a:r>
          </a:p>
        </p:txBody>
      </p:sp>
      <p:pic>
        <p:nvPicPr>
          <p:cNvPr id="4100" name="Picture 4" descr="Resultado de imagen para audio">
            <a:extLst>
              <a:ext uri="{FF2B5EF4-FFF2-40B4-BE49-F238E27FC236}">
                <a16:creationId xmlns:a16="http://schemas.microsoft.com/office/drawing/2014/main" id="{A0B737E6-BC60-4436-BB12-FA7A0A03BD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3311" y="3443149"/>
            <a:ext cx="2465034" cy="1386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C65D9754-BDF7-4E40-A140-4BA95A402061}"/>
              </a:ext>
            </a:extLst>
          </p:cNvPr>
          <p:cNvSpPr txBox="1"/>
          <p:nvPr/>
        </p:nvSpPr>
        <p:spPr>
          <a:xfrm>
            <a:off x="3789284" y="2751894"/>
            <a:ext cx="1953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b="1" dirty="0"/>
              <a:t>AUDIO</a:t>
            </a:r>
          </a:p>
        </p:txBody>
      </p:sp>
      <p:pic>
        <p:nvPicPr>
          <p:cNvPr id="4102" name="Picture 6" descr="Resultado de imagen para video">
            <a:extLst>
              <a:ext uri="{FF2B5EF4-FFF2-40B4-BE49-F238E27FC236}">
                <a16:creationId xmlns:a16="http://schemas.microsoft.com/office/drawing/2014/main" id="{2295962D-D1EC-4BC6-87EB-5BBFD44643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2671" y="3325756"/>
            <a:ext cx="2979753" cy="1754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97A782EF-7278-4B25-9518-4F723BAE288C}"/>
              </a:ext>
            </a:extLst>
          </p:cNvPr>
          <p:cNvSpPr txBox="1"/>
          <p:nvPr/>
        </p:nvSpPr>
        <p:spPr>
          <a:xfrm>
            <a:off x="6877231" y="2751894"/>
            <a:ext cx="1953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b="1" dirty="0"/>
              <a:t>VIDEO</a:t>
            </a:r>
          </a:p>
        </p:txBody>
      </p:sp>
      <p:pic>
        <p:nvPicPr>
          <p:cNvPr id="4104" name="Picture 8" descr="Resultado de imagen para imagen">
            <a:extLst>
              <a:ext uri="{FF2B5EF4-FFF2-40B4-BE49-F238E27FC236}">
                <a16:creationId xmlns:a16="http://schemas.microsoft.com/office/drawing/2014/main" id="{C834ED17-FFCB-4519-B73A-6D1A2D12E5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1443" y="3325756"/>
            <a:ext cx="2102663" cy="1754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831D5605-C4C3-4EED-92C2-FC436293C39A}"/>
              </a:ext>
            </a:extLst>
          </p:cNvPr>
          <p:cNvSpPr txBox="1"/>
          <p:nvPr/>
        </p:nvSpPr>
        <p:spPr>
          <a:xfrm>
            <a:off x="9816230" y="2751894"/>
            <a:ext cx="1953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b="1" dirty="0"/>
              <a:t>IMAGEN</a:t>
            </a:r>
          </a:p>
        </p:txBody>
      </p:sp>
    </p:spTree>
    <p:extLst>
      <p:ext uri="{BB962C8B-B14F-4D97-AF65-F5344CB8AC3E}">
        <p14:creationId xmlns:p14="http://schemas.microsoft.com/office/powerpoint/2010/main" val="1750378063"/>
      </p:ext>
    </p:extLst>
  </p:cSld>
  <p:clrMapOvr>
    <a:masterClrMapping/>
  </p:clrMapOvr>
</p:sld>
</file>

<file path=ppt/theme/theme1.xml><?xml version="1.0" encoding="utf-8"?>
<a:theme xmlns:a="http://schemas.openxmlformats.org/drawingml/2006/main" name="Diseño personalizad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7296</TotalTime>
  <Words>943</Words>
  <Application>Microsoft Office PowerPoint</Application>
  <PresentationFormat>Panorámica</PresentationFormat>
  <Paragraphs>101</Paragraphs>
  <Slides>33</Slides>
  <Notes>2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3</vt:i4>
      </vt:variant>
      <vt:variant>
        <vt:lpstr>Títulos de diapositiva</vt:lpstr>
      </vt:variant>
      <vt:variant>
        <vt:i4>33</vt:i4>
      </vt:variant>
    </vt:vector>
  </HeadingPairs>
  <TitlesOfParts>
    <vt:vector size="40" baseType="lpstr">
      <vt:lpstr>Ancizar Sans Black</vt:lpstr>
      <vt:lpstr>Arial</vt:lpstr>
      <vt:lpstr>Calibri</vt:lpstr>
      <vt:lpstr>Calibri Light</vt:lpstr>
      <vt:lpstr>Diseño personalizado</vt:lpstr>
      <vt:lpstr>Tema de Office</vt:lpstr>
      <vt:lpstr>1_Tema de Office</vt:lpstr>
      <vt:lpstr>Presentación de PowerPoint</vt:lpstr>
      <vt:lpstr>CLASIFICACIÓN Y RECONOCIMIENTO DE PATRONES </vt:lpstr>
      <vt:lpstr>OBJETIVOS DEL CURSO</vt:lpstr>
      <vt:lpstr>CONTENIDO</vt:lpstr>
      <vt:lpstr>Adquisición y Procesamiento de Datos 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Ximena Gomez Hoyos</dc:creator>
  <cp:lastModifiedBy>ASUS</cp:lastModifiedBy>
  <cp:revision>240</cp:revision>
  <dcterms:created xsi:type="dcterms:W3CDTF">2018-05-20T16:04:19Z</dcterms:created>
  <dcterms:modified xsi:type="dcterms:W3CDTF">2020-02-14T16:07:45Z</dcterms:modified>
</cp:coreProperties>
</file>